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79" r:id="rId2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17" userDrawn="1">
          <p15:clr>
            <a:srgbClr val="A4A3A4"/>
          </p15:clr>
        </p15:guide>
        <p15:guide id="2" orient="horz" pos="22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9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30" y="101"/>
      </p:cViewPr>
      <p:guideLst>
        <p:guide pos="3817"/>
        <p:guide orient="horz" pos="2205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MicroZach\0%20NRF-Phage%20control%20(&#54620;&#44397;&#50672;&#44396;&#51116;&#45800;)\0%204&#52264;&#45380;&#46020;%20(2019)\Data%204&#52264;&#45380;&#46020;\0%20Mutant%20frequency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606058617672792"/>
          <c:y val="5.4189997083697872E-2"/>
          <c:w val="0.83338385826771655"/>
          <c:h val="0.8916200058326042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3.7037061793421831E-2"/>
                </c:manualLayout>
              </c:layout>
              <c:tx>
                <c:rich>
                  <a:bodyPr/>
                  <a:lstStyle/>
                  <a:p>
                    <a:r>
                      <a:rPr lang="en-US" altLang="ko-KR"/>
                      <a:t>a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5.0925337632079971E-17"/>
                  <c:y val="-1.8518518518518604E-2"/>
                </c:manualLayout>
              </c:layout>
              <c:tx>
                <c:rich>
                  <a:bodyPr/>
                  <a:lstStyle/>
                  <a:p>
                    <a:r>
                      <a:rPr lang="en-US" altLang="ko-KR"/>
                      <a:t>b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-2.7777777777777693E-2"/>
                </c:manualLayout>
              </c:layout>
              <c:tx>
                <c:rich>
                  <a:bodyPr/>
                  <a:lstStyle/>
                  <a:p>
                    <a:r>
                      <a:rPr lang="en-US" altLang="ko-KR"/>
                      <a:t>c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1.6039476419552747E-16"/>
                  <c:y val="-7.2274062091983837E-2"/>
                </c:manualLayout>
              </c:layout>
              <c:tx>
                <c:rich>
                  <a:bodyPr/>
                  <a:lstStyle/>
                  <a:p>
                    <a:r>
                      <a:rPr lang="en-US" altLang="ko-KR"/>
                      <a:t>c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'Mutant frequncy'!$D$24:$D$27</c:f>
                <c:numCache>
                  <c:formatCode>General</c:formatCode>
                  <c:ptCount val="4"/>
                  <c:pt idx="0">
                    <c:v>3.1911140931370872</c:v>
                  </c:pt>
                  <c:pt idx="1">
                    <c:v>1.369750106988685</c:v>
                  </c:pt>
                  <c:pt idx="2">
                    <c:v>2.3043795830502303</c:v>
                  </c:pt>
                  <c:pt idx="3">
                    <c:v>5.3574749593746818</c:v>
                  </c:pt>
                </c:numCache>
              </c:numRef>
            </c:plus>
            <c:minus>
              <c:numRef>
                <c:f>'Mutant frequncy'!$D$24:$D$27</c:f>
                <c:numCache>
                  <c:formatCode>General</c:formatCode>
                  <c:ptCount val="4"/>
                  <c:pt idx="0">
                    <c:v>3.1911140931370872</c:v>
                  </c:pt>
                  <c:pt idx="1">
                    <c:v>1.369750106988685</c:v>
                  </c:pt>
                  <c:pt idx="2">
                    <c:v>2.3043795830502303</c:v>
                  </c:pt>
                  <c:pt idx="3">
                    <c:v>5.3574749593746818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'Mutant frequncy'!$B$24:$B$27</c:f>
              <c:strCache>
                <c:ptCount val="4"/>
                <c:pt idx="0">
                  <c:v>Salmonella Typhimurium ATCC 19585</c:v>
                </c:pt>
                <c:pt idx="1">
                  <c:v>CIP-induced Salmonella Typhimurium ATCC 19585</c:v>
                </c:pt>
                <c:pt idx="2">
                  <c:v>Salmonella Typhimurium KCCM 40253</c:v>
                </c:pt>
                <c:pt idx="3">
                  <c:v>Salmonella Typhimurium CCARM 8009</c:v>
                </c:pt>
              </c:strCache>
            </c:strRef>
          </c:cat>
          <c:val>
            <c:numRef>
              <c:f>'Mutant frequncy'!$C$24:$C$27</c:f>
              <c:numCache>
                <c:formatCode>General</c:formatCode>
                <c:ptCount val="4"/>
                <c:pt idx="0">
                  <c:v>61.608190431542148</c:v>
                </c:pt>
                <c:pt idx="1">
                  <c:v>25.23876553945032</c:v>
                </c:pt>
                <c:pt idx="2">
                  <c:v>13.386098084292787</c:v>
                </c:pt>
                <c:pt idx="3">
                  <c:v>15.442595184916492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7"/>
        <c:axId val="395734272"/>
        <c:axId val="395738584"/>
      </c:barChart>
      <c:catAx>
        <c:axId val="395734272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one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ko-KR"/>
          </a:p>
        </c:txPr>
        <c:crossAx val="395738584"/>
        <c:crosses val="autoZero"/>
        <c:auto val="1"/>
        <c:lblAlgn val="ctr"/>
        <c:lblOffset val="100"/>
        <c:noMultiLvlLbl val="0"/>
      </c:catAx>
      <c:valAx>
        <c:axId val="39573858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altLang="ko-KR" dirty="0" smtClean="0"/>
                  <a:t>Bacteriophage-insensitive mutant frequency </a:t>
                </a:r>
                <a:r>
                  <a:rPr lang="en-US" altLang="ko-KR" dirty="0"/>
                  <a:t>(%)</a:t>
                </a:r>
                <a:endParaRPr lang="ko-KR" altLang="en-US" dirty="0"/>
              </a:p>
            </c:rich>
          </c:tx>
          <c:layout>
            <c:manualLayout>
              <c:xMode val="edge"/>
              <c:yMode val="edge"/>
              <c:x val="5.1451398830827961E-3"/>
              <c:y val="9.985905567300916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ko-KR"/>
            </a:p>
          </c:txPr>
        </c:title>
        <c:numFmt formatCode="General" sourceLinked="1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ko-KR"/>
          </a:p>
        </c:txPr>
        <c:crossAx val="395734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3663C7-9A9C-4FCF-85B2-8656BA26D61D}" type="datetimeFigureOut">
              <a:rPr lang="ko-KR" altLang="en-US" smtClean="0"/>
              <a:t>2019-06-17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84A65F-36A5-4A23-9EFB-0089F06F82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45231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C71457-2D4D-43F9-A0E7-07152FAA2AF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031D6C-7043-4AC6-8CEA-489B234D63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8457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031D6C-7043-4AC6-8CEA-489B234D634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854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277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5072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9874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8973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070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942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122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1470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0015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0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5582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5870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차트 1"/>
          <p:cNvGraphicFramePr>
            <a:graphicFrameLocks/>
          </p:cNvGraphicFramePr>
          <p:nvPr>
            <p:extLst/>
          </p:nvPr>
        </p:nvGraphicFramePr>
        <p:xfrm>
          <a:off x="3175635" y="1019175"/>
          <a:ext cx="5806440" cy="4488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301303" y="5353615"/>
            <a:ext cx="5405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altLang="ko-KR" sz="12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lang="ko-KR" altLang="en-US" sz="12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04628" y="5353615"/>
            <a:ext cx="5533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altLang="ko-KR" sz="12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CIP</a:t>
            </a:r>
            <a:endParaRPr lang="ko-KR" altLang="en-US" sz="12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07318" y="5353615"/>
            <a:ext cx="5774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altLang="ko-KR" sz="12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LAB</a:t>
            </a:r>
            <a:endParaRPr lang="ko-KR" altLang="en-US" sz="12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92228" y="5353615"/>
            <a:ext cx="6142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altLang="ko-KR" sz="12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MDR</a:t>
            </a:r>
            <a:endParaRPr lang="ko-KR" altLang="en-US" sz="12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46"/>
          <p:cNvSpPr txBox="1"/>
          <p:nvPr/>
        </p:nvSpPr>
        <p:spPr>
          <a:xfrm>
            <a:off x="51993" y="144787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altLang="ko-KR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S2</a:t>
            </a:r>
            <a:endParaRPr lang="ko-KR" alt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470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10393</TotalTime>
  <Words>15</Words>
  <Application>Microsoft Office PowerPoint</Application>
  <PresentationFormat>와이드스크린</PresentationFormat>
  <Paragraphs>11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Calibri</vt:lpstr>
      <vt:lpstr>Calibri Light</vt:lpstr>
      <vt:lpstr>Office Theme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samsung</dc:creator>
  <cp:lastModifiedBy>Ahn Juhee</cp:lastModifiedBy>
  <cp:revision>233</cp:revision>
  <cp:lastPrinted>2019-03-13T14:08:12Z</cp:lastPrinted>
  <dcterms:created xsi:type="dcterms:W3CDTF">2019-01-08T14:13:30Z</dcterms:created>
  <dcterms:modified xsi:type="dcterms:W3CDTF">2019-06-17T09:22:19Z</dcterms:modified>
</cp:coreProperties>
</file>